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m4a" ContentType="audio/mp4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5" r:id="rId2"/>
    <p:sldId id="258" r:id="rId3"/>
    <p:sldId id="262" r:id="rId4"/>
    <p:sldId id="263" r:id="rId5"/>
    <p:sldId id="265" r:id="rId6"/>
    <p:sldId id="264" r:id="rId7"/>
    <p:sldId id="266" r:id="rId8"/>
    <p:sldId id="267" r:id="rId9"/>
    <p:sldId id="276" r:id="rId10"/>
    <p:sldId id="268" r:id="rId11"/>
    <p:sldId id="277" r:id="rId12"/>
    <p:sldId id="274" r:id="rId13"/>
    <p:sldId id="259" r:id="rId14"/>
    <p:sldId id="260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4671"/>
  </p:normalViewPr>
  <p:slideViewPr>
    <p:cSldViewPr snapToGrid="0" snapToObjects="1">
      <p:cViewPr>
        <p:scale>
          <a:sx n="94" d="100"/>
          <a:sy n="94" d="100"/>
        </p:scale>
        <p:origin x="119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8" Type="http://schemas.openxmlformats.org/officeDocument/2006/relationships/slide" Target="slides/slide7.xml"/><Relationship Id="rId26" Type="http://schemas.openxmlformats.org/officeDocument/2006/relationships/customXml" Target="../customXml/item1.xml"/><Relationship Id="rId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7" Type="http://schemas.openxmlformats.org/officeDocument/2006/relationships/slide" Target="slides/slide6.xml"/><Relationship Id="rId20" Type="http://schemas.openxmlformats.org/officeDocument/2006/relationships/slide" Target="slides/slide19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24" Type="http://schemas.openxmlformats.org/officeDocument/2006/relationships/theme" Target="theme/theme1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viewProps" Target="viewProps.xml"/><Relationship Id="rId15" Type="http://schemas.openxmlformats.org/officeDocument/2006/relationships/slide" Target="slides/slide14.xml"/><Relationship Id="rId5" Type="http://schemas.openxmlformats.org/officeDocument/2006/relationships/slide" Target="slides/slide4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9" Type="http://schemas.openxmlformats.org/officeDocument/2006/relationships/slide" Target="slides/slide8.xml"/><Relationship Id="rId22" Type="http://schemas.openxmlformats.org/officeDocument/2006/relationships/presProps" Target="presProps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1E9C8-E735-914F-B8A8-88116B8E0DA4}" type="datetimeFigureOut">
              <a:rPr lang="en-US" smtClean="0"/>
              <a:t>3/14/17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033DE-3BE9-3946-AD04-73664601D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43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Hesitant</a:t>
            </a:r>
            <a:r>
              <a:rPr lang="en-US" baseline="0" dirty="0" smtClean="0"/>
              <a:t> to call on HRM </a:t>
            </a:r>
            <a:r>
              <a:rPr lang="mr-IN" baseline="0" dirty="0" smtClean="0"/>
              <a:t>–</a:t>
            </a:r>
            <a:r>
              <a:rPr lang="en-US" baseline="0" dirty="0" smtClean="0"/>
              <a:t> unaware </a:t>
            </a:r>
            <a:r>
              <a:rPr lang="en-US" baseline="0" dirty="0" err="1" smtClean="0"/>
              <a:t>Drs</a:t>
            </a:r>
            <a:r>
              <a:rPr lang="en-US" baseline="0" dirty="0" smtClean="0"/>
              <a:t> were being rated on Beers list as well</a:t>
            </a:r>
          </a:p>
          <a:p>
            <a:r>
              <a:rPr lang="en-US" baseline="0" dirty="0" smtClean="0"/>
              <a:t>To ease the burden of calling, checklist type form we can fax to Dr.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33DE-3BE9-3946-AD04-73664601D4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78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Hesitant</a:t>
            </a:r>
            <a:r>
              <a:rPr lang="en-US" baseline="0" dirty="0" smtClean="0"/>
              <a:t> to call on HRM </a:t>
            </a:r>
            <a:r>
              <a:rPr lang="mr-IN" baseline="0" dirty="0" smtClean="0"/>
              <a:t>–</a:t>
            </a:r>
            <a:r>
              <a:rPr lang="en-US" baseline="0" dirty="0" smtClean="0"/>
              <a:t> unaware </a:t>
            </a:r>
            <a:r>
              <a:rPr lang="en-US" baseline="0" dirty="0" err="1" smtClean="0"/>
              <a:t>Drs</a:t>
            </a:r>
            <a:r>
              <a:rPr lang="en-US" baseline="0" dirty="0" smtClean="0"/>
              <a:t> were being rated on Beers list as well</a:t>
            </a:r>
          </a:p>
          <a:p>
            <a:r>
              <a:rPr lang="en-US" baseline="0" dirty="0" smtClean="0"/>
              <a:t>To ease the burden of calling, checklist type form we can fax to Dr.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33DE-3BE9-3946-AD04-73664601D4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33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Hesitant</a:t>
            </a:r>
            <a:r>
              <a:rPr lang="en-US" baseline="0" dirty="0" smtClean="0"/>
              <a:t> to call on HRM </a:t>
            </a:r>
            <a:r>
              <a:rPr lang="mr-IN" baseline="0" dirty="0" smtClean="0"/>
              <a:t>–</a:t>
            </a:r>
            <a:r>
              <a:rPr lang="en-US" baseline="0" dirty="0" smtClean="0"/>
              <a:t> unaware </a:t>
            </a:r>
            <a:r>
              <a:rPr lang="en-US" baseline="0" dirty="0" err="1" smtClean="0"/>
              <a:t>Drs</a:t>
            </a:r>
            <a:r>
              <a:rPr lang="en-US" baseline="0" dirty="0" smtClean="0"/>
              <a:t> were being rated on Beers list as well</a:t>
            </a:r>
          </a:p>
          <a:p>
            <a:r>
              <a:rPr lang="en-US" baseline="0" dirty="0" smtClean="0"/>
              <a:t>To ease the burden of calling, checklist type form we can fax to Dr.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33DE-3BE9-3946-AD04-73664601D4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2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Hesitant</a:t>
            </a:r>
            <a:r>
              <a:rPr lang="en-US" baseline="0" dirty="0" smtClean="0"/>
              <a:t> to call on HRM </a:t>
            </a:r>
            <a:r>
              <a:rPr lang="mr-IN" baseline="0" dirty="0" smtClean="0"/>
              <a:t>–</a:t>
            </a:r>
            <a:r>
              <a:rPr lang="en-US" baseline="0" dirty="0" smtClean="0"/>
              <a:t> unaware </a:t>
            </a:r>
            <a:r>
              <a:rPr lang="en-US" baseline="0" dirty="0" err="1" smtClean="0"/>
              <a:t>Drs</a:t>
            </a:r>
            <a:r>
              <a:rPr lang="en-US" baseline="0" dirty="0" smtClean="0"/>
              <a:t> were being rated on Beers list as well</a:t>
            </a:r>
          </a:p>
          <a:p>
            <a:r>
              <a:rPr lang="en-US" baseline="0" dirty="0" smtClean="0"/>
              <a:t>To ease the burden of calling, checklist type form we can fax to Dr.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33DE-3BE9-3946-AD04-73664601D4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38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Hesitant</a:t>
            </a:r>
            <a:r>
              <a:rPr lang="en-US" baseline="0" dirty="0" smtClean="0"/>
              <a:t> to call on HRM </a:t>
            </a:r>
            <a:r>
              <a:rPr lang="mr-IN" baseline="0" dirty="0" smtClean="0"/>
              <a:t>–</a:t>
            </a:r>
            <a:r>
              <a:rPr lang="en-US" baseline="0" dirty="0" smtClean="0"/>
              <a:t> unaware </a:t>
            </a:r>
            <a:r>
              <a:rPr lang="en-US" baseline="0" dirty="0" err="1" smtClean="0"/>
              <a:t>Drs</a:t>
            </a:r>
            <a:r>
              <a:rPr lang="en-US" baseline="0" dirty="0" smtClean="0"/>
              <a:t> were being rated on Beers list as well</a:t>
            </a:r>
          </a:p>
          <a:p>
            <a:r>
              <a:rPr lang="en-US" baseline="0" dirty="0" smtClean="0"/>
              <a:t>To ease the burden of calling, checklist type form we can fax to Dr.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033DE-3BE9-3946-AD04-73664601D4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35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0EF0-1F91-DD42-AFF0-BE4D2A2BAE2F}" type="datetimeFigureOut">
              <a:rPr lang="en-US" smtClean="0"/>
              <a:t>3/14/17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A50D-3C9B-C24B-863D-D7D57B1B6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12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0EF0-1F91-DD42-AFF0-BE4D2A2BAE2F}" type="datetimeFigureOut">
              <a:rPr lang="en-US" smtClean="0"/>
              <a:t>3/14/17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A50D-3C9B-C24B-863D-D7D57B1B6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5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0EF0-1F91-DD42-AFF0-BE4D2A2BAE2F}" type="datetimeFigureOut">
              <a:rPr lang="en-US" smtClean="0"/>
              <a:t>3/14/17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A50D-3C9B-C24B-863D-D7D57B1B6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86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0EF0-1F91-DD42-AFF0-BE4D2A2BAE2F}" type="datetimeFigureOut">
              <a:rPr lang="en-US" smtClean="0"/>
              <a:t>3/14/17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A50D-3C9B-C24B-863D-D7D57B1B6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4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0EF0-1F91-DD42-AFF0-BE4D2A2BAE2F}" type="datetimeFigureOut">
              <a:rPr lang="en-US" smtClean="0"/>
              <a:t>3/14/17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A50D-3C9B-C24B-863D-D7D57B1B6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1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0EF0-1F91-DD42-AFF0-BE4D2A2BAE2F}" type="datetimeFigureOut">
              <a:rPr lang="en-US" smtClean="0"/>
              <a:t>3/14/17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A50D-3C9B-C24B-863D-D7D57B1B6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3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0EF0-1F91-DD42-AFF0-BE4D2A2BAE2F}" type="datetimeFigureOut">
              <a:rPr lang="en-US" smtClean="0"/>
              <a:t>3/14/17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A50D-3C9B-C24B-863D-D7D57B1B6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72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0EF0-1F91-DD42-AFF0-BE4D2A2BAE2F}" type="datetimeFigureOut">
              <a:rPr lang="en-US" smtClean="0"/>
              <a:t>3/14/17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A50D-3C9B-C24B-863D-D7D57B1B6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5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0EF0-1F91-DD42-AFF0-BE4D2A2BAE2F}" type="datetimeFigureOut">
              <a:rPr lang="en-US" smtClean="0"/>
              <a:t>3/14/17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A50D-3C9B-C24B-863D-D7D57B1B6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8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0EF0-1F91-DD42-AFF0-BE4D2A2BAE2F}" type="datetimeFigureOut">
              <a:rPr lang="en-US" smtClean="0"/>
              <a:t>3/14/17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A50D-3C9B-C24B-863D-D7D57B1B6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04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0EF0-1F91-DD42-AFF0-BE4D2A2BAE2F}" type="datetimeFigureOut">
              <a:rPr lang="en-US" smtClean="0"/>
              <a:t>3/14/17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9A50D-3C9B-C24B-863D-D7D57B1B6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4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70EF0-1F91-DD42-AFF0-BE4D2A2BAE2F}" type="datetimeFigureOut">
              <a:rPr lang="en-US" smtClean="0"/>
              <a:t>3/14/17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9A50D-3C9B-C24B-863D-D7D57B1B6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7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emf"/><Relationship Id="rId5" Type="http://schemas.openxmlformats.org/officeDocument/2006/relationships/image" Target="../media/image3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1.jpg"/><Relationship Id="rId6" Type="http://schemas.openxmlformats.org/officeDocument/2006/relationships/image" Target="../media/image2.jpg"/><Relationship Id="rId7" Type="http://schemas.openxmlformats.org/officeDocument/2006/relationships/image" Target="../media/image3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g"/><Relationship Id="rId6" Type="http://schemas.openxmlformats.org/officeDocument/2006/relationships/image" Target="../media/image2.jpg"/><Relationship Id="rId7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.jpg"/><Relationship Id="rId6" Type="http://schemas.openxmlformats.org/officeDocument/2006/relationships/image" Target="../media/image2.jpg"/><Relationship Id="rId7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.jpg"/><Relationship Id="rId6" Type="http://schemas.openxmlformats.org/officeDocument/2006/relationships/image" Target="../media/image2.jpg"/><Relationship Id="rId7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.jpg"/><Relationship Id="rId6" Type="http://schemas.openxmlformats.org/officeDocument/2006/relationships/image" Target="../media/image2.jpg"/><Relationship Id="rId7" Type="http://schemas.openxmlformats.org/officeDocument/2006/relationships/image" Target="../media/image3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.jpg"/><Relationship Id="rId6" Type="http://schemas.openxmlformats.org/officeDocument/2006/relationships/image" Target="../media/image2.jpg"/><Relationship Id="rId7" Type="http://schemas.openxmlformats.org/officeDocument/2006/relationships/image" Target="../media/image3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Cabrito Cond Book" charset="0"/>
                <a:ea typeface="Cabrito Cond Book" charset="0"/>
                <a:cs typeface="Cabrito Cond Book" charset="0"/>
              </a:rPr>
              <a:t>High Risk Medication Management</a:t>
            </a:r>
            <a:endParaRPr lang="en-US" b="1" dirty="0">
              <a:latin typeface="Cabrito Cond Book" charset="0"/>
              <a:ea typeface="Cabrito Cond Book" charset="0"/>
              <a:cs typeface="Cabrito Cond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55892" y="3602038"/>
            <a:ext cx="3612107" cy="1655762"/>
          </a:xfrm>
        </p:spPr>
        <p:txBody>
          <a:bodyPr/>
          <a:lstStyle/>
          <a:p>
            <a:pPr algn="l"/>
            <a:r>
              <a:rPr lang="en-US" b="1" dirty="0" smtClean="0">
                <a:latin typeface="Cabrito Cond Book" charset="0"/>
                <a:ea typeface="Cabrito Cond Book" charset="0"/>
                <a:cs typeface="Cabrito Cond Book" charset="0"/>
              </a:rPr>
              <a:t>Megan Arbles, Pharm D</a:t>
            </a:r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</a:rPr>
              <a:t/>
            </a:r>
            <a:br>
              <a:rPr lang="en-US" dirty="0" smtClean="0">
                <a:latin typeface="Cabrito Cond Book" charset="0"/>
                <a:ea typeface="Cabrito Cond Book" charset="0"/>
                <a:cs typeface="Cabrito Cond Book" charset="0"/>
              </a:rPr>
            </a:br>
            <a:r>
              <a:rPr lang="en-US" sz="2000" dirty="0" smtClean="0">
                <a:latin typeface="Cabrito Cond Book" charset="0"/>
                <a:ea typeface="Cabrito Cond Book" charset="0"/>
                <a:cs typeface="Cabrito Cond Book" charset="0"/>
              </a:rPr>
              <a:t>KTA </a:t>
            </a:r>
            <a:r>
              <a:rPr lang="en-US" sz="2000" dirty="0" err="1" smtClean="0">
                <a:latin typeface="Cabrito Cond Book" charset="0"/>
                <a:ea typeface="Cabrito Cond Book" charset="0"/>
                <a:cs typeface="Cabrito Cond Book" charset="0"/>
              </a:rPr>
              <a:t>Puainako</a:t>
            </a:r>
            <a:r>
              <a:rPr lang="en-US" sz="2000" dirty="0" smtClean="0">
                <a:latin typeface="Cabrito Cond Book" charset="0"/>
                <a:ea typeface="Cabrito Cond Book" charset="0"/>
                <a:cs typeface="Cabrito Cond Book" charset="0"/>
              </a:rPr>
              <a:t> Pharmacy</a:t>
            </a:r>
            <a:br>
              <a:rPr lang="en-US" sz="2000" dirty="0" smtClean="0">
                <a:latin typeface="Cabrito Cond Book" charset="0"/>
                <a:ea typeface="Cabrito Cond Book" charset="0"/>
                <a:cs typeface="Cabrito Cond Book" charset="0"/>
              </a:rPr>
            </a:br>
            <a:r>
              <a:rPr lang="en-US" sz="2000" dirty="0" smtClean="0">
                <a:latin typeface="Cabrito Cond Book" charset="0"/>
                <a:ea typeface="Cabrito Cond Book" charset="0"/>
                <a:cs typeface="Cabrito Cond Book" charset="0"/>
              </a:rPr>
              <a:t>Pharmacy Manager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42580" b="7718"/>
          <a:stretch/>
        </p:blipFill>
        <p:spPr>
          <a:xfrm>
            <a:off x="129885" y="5268032"/>
            <a:ext cx="1160060" cy="1285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72" y="5561657"/>
            <a:ext cx="10151428" cy="957129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4430" y="5640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6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299364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2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</a:rPr>
              <a:t>Questions?</a:t>
            </a:r>
            <a:endParaRPr lang="en-US" dirty="0">
              <a:latin typeface="Cabrito Cond Book" charset="0"/>
              <a:ea typeface="Cabrito Cond Book" charset="0"/>
              <a:cs typeface="Cabrito Cond Book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42580" b="7718"/>
          <a:stretch/>
        </p:blipFill>
        <p:spPr>
          <a:xfrm>
            <a:off x="129885" y="5268032"/>
            <a:ext cx="1160060" cy="1285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72" y="5561657"/>
            <a:ext cx="10151428" cy="95712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Cabrito Cond Book" charset="0"/>
                <a:ea typeface="Cabrito Cond Book" charset="0"/>
                <a:cs typeface="Cabrito Cond Book" charset="0"/>
              </a:rPr>
              <a:t>A Day in the Life of a Pharmacist</a:t>
            </a:r>
            <a:endParaRPr lang="en-US" b="1" dirty="0">
              <a:latin typeface="Cabrito Cond Book" charset="0"/>
              <a:ea typeface="Cabrito Cond Book" charset="0"/>
              <a:cs typeface="Cabrito Cond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</a:rPr>
              <a:t>Discussion of common insurance issues and consequential calls to physician offices</a:t>
            </a:r>
            <a:endParaRPr lang="en-US" dirty="0">
              <a:latin typeface="Cabrito Cond Book" charset="0"/>
              <a:ea typeface="Cabrito Cond Book" charset="0"/>
              <a:cs typeface="Cabrito Cond Book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42580" b="7718"/>
          <a:stretch/>
        </p:blipFill>
        <p:spPr>
          <a:xfrm>
            <a:off x="129885" y="5268032"/>
            <a:ext cx="1160060" cy="1285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72" y="5561657"/>
            <a:ext cx="10151428" cy="95712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7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915" y="218311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Pharmacy Claims Adjudication Process</a:t>
            </a:r>
            <a:endParaRPr lang="en-US" b="1" dirty="0">
              <a:latin typeface="Cabrito Cond" charset="0"/>
              <a:ea typeface="Cabrito Cond" charset="0"/>
              <a:cs typeface="Cabrito Cond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9"/>
          <a:stretch/>
        </p:blipFill>
        <p:spPr>
          <a:xfrm>
            <a:off x="2628942" y="1204926"/>
            <a:ext cx="6665184" cy="4063106"/>
          </a:xfrm>
        </p:spPr>
      </p:pic>
      <p:pic>
        <p:nvPicPr>
          <p:cNvPr id="4" name="Picture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42580" b="7718"/>
          <a:stretch/>
        </p:blipFill>
        <p:spPr>
          <a:xfrm>
            <a:off x="129885" y="5268032"/>
            <a:ext cx="1160060" cy="1285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72" y="5561657"/>
            <a:ext cx="10151428" cy="95712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915" y="218311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Physician Calls</a:t>
            </a:r>
            <a:endParaRPr lang="en-US" b="1" dirty="0">
              <a:latin typeface="Cabrito Cond" charset="0"/>
              <a:ea typeface="Cabrito Cond" charset="0"/>
              <a:cs typeface="Cabrito Cond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42580" b="7718"/>
          <a:stretch/>
        </p:blipFill>
        <p:spPr>
          <a:xfrm>
            <a:off x="129885" y="5268032"/>
            <a:ext cx="1160060" cy="1285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72" y="5561657"/>
            <a:ext cx="10151428" cy="9571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3874"/>
            <a:ext cx="10515600" cy="4633089"/>
          </a:xfrm>
        </p:spPr>
        <p:txBody>
          <a:bodyPr/>
          <a:lstStyle/>
          <a:p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</a:rPr>
              <a:t>Prior authorization</a:t>
            </a:r>
          </a:p>
          <a:p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</a:rPr>
              <a:t>Non-formulary drugs</a:t>
            </a:r>
          </a:p>
          <a:p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</a:rPr>
              <a:t>Dose/formulation changes (i.e. IR</a:t>
            </a:r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ER, change in strength, </a:t>
            </a:r>
            <a:r>
              <a:rPr lang="en-US" dirty="0" err="1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etc</a:t>
            </a:r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)</a:t>
            </a:r>
          </a:p>
          <a:p>
            <a:r>
              <a:rPr lang="en-US" dirty="0" err="1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Mis</a:t>
            </a:r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-matched drug and quantity prescribed (i.e. Ventolin #9gm)</a:t>
            </a:r>
          </a:p>
          <a:p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Topical preparations requiring area of administration</a:t>
            </a:r>
          </a:p>
          <a:p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Invalid quantity (i.e. topical cream written for #1)</a:t>
            </a:r>
          </a:p>
          <a:p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DME prescriptions</a:t>
            </a: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>
              <a:latin typeface="Cabrito Cond Book" charset="0"/>
              <a:ea typeface="Cabrito Cond Book" charset="0"/>
              <a:cs typeface="Cabrito Cond Book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4" y="11874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Physician Calls: Tips From </a:t>
            </a:r>
            <a:r>
              <a:rPr lang="en-US" b="1" dirty="0">
                <a:latin typeface="Cabrito Cond" charset="0"/>
                <a:ea typeface="Cabrito Cond" charset="0"/>
                <a:cs typeface="Cabrito Cond" charset="0"/>
              </a:rPr>
              <a:t>A</a:t>
            </a:r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 Pharmacist</a:t>
            </a:r>
            <a:endParaRPr lang="en-US" b="1" dirty="0">
              <a:latin typeface="Cabrito Cond" charset="0"/>
              <a:ea typeface="Cabrito Cond" charset="0"/>
              <a:cs typeface="Cabrito Cond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42580" b="7718"/>
          <a:stretch/>
        </p:blipFill>
        <p:spPr>
          <a:xfrm>
            <a:off x="129885" y="5268032"/>
            <a:ext cx="1160060" cy="1285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72" y="5561657"/>
            <a:ext cx="10151428" cy="9571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4" y="1801505"/>
            <a:ext cx="11040806" cy="2811438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brito Cond Book" charset="0"/>
                <a:ea typeface="Cabrito Cond Book" charset="0"/>
                <a:cs typeface="Cabrito Cond Book" charset="0"/>
              </a:rPr>
              <a:t>Dose/formulation changes (i.e. IR</a:t>
            </a:r>
            <a:r>
              <a:rPr lang="en-US" b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ER, change in strength, </a:t>
            </a:r>
            <a:r>
              <a:rPr lang="en-US" b="1" dirty="0" err="1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etc</a:t>
            </a:r>
            <a:r>
              <a:rPr lang="en-US" b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)</a:t>
            </a:r>
          </a:p>
          <a:p>
            <a:pPr lvl="1"/>
            <a:r>
              <a:rPr lang="en-US" i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Utilize “Notes” section of e-prescribing system to notate dose changes, etc.</a:t>
            </a:r>
          </a:p>
          <a:p>
            <a:pPr lvl="1"/>
            <a:r>
              <a:rPr lang="en-US" i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Indicate changes on the face of the prescription </a:t>
            </a:r>
          </a:p>
          <a:p>
            <a:pPr lvl="1"/>
            <a:r>
              <a:rPr lang="en-US" i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Indicate if medication is replacing another medication</a:t>
            </a:r>
          </a:p>
          <a:p>
            <a:endParaRPr lang="en-US" i="1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>
              <a:latin typeface="Cabrito Cond Book" charset="0"/>
              <a:ea typeface="Cabrito Cond Book" charset="0"/>
              <a:cs typeface="Cabrito Cond Book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4" y="11874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Physician Calls: Tips From </a:t>
            </a:r>
            <a:r>
              <a:rPr lang="en-US" b="1" dirty="0">
                <a:latin typeface="Cabrito Cond" charset="0"/>
                <a:ea typeface="Cabrito Cond" charset="0"/>
                <a:cs typeface="Cabrito Cond" charset="0"/>
              </a:rPr>
              <a:t>A</a:t>
            </a:r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 Pharmacist</a:t>
            </a:r>
            <a:endParaRPr lang="en-US" b="1" dirty="0">
              <a:latin typeface="Cabrito Cond" charset="0"/>
              <a:ea typeface="Cabrito Cond" charset="0"/>
              <a:cs typeface="Cabrito Cond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42580" b="7718"/>
          <a:stretch/>
        </p:blipFill>
        <p:spPr>
          <a:xfrm>
            <a:off x="129885" y="5268032"/>
            <a:ext cx="1160060" cy="1285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72" y="5561657"/>
            <a:ext cx="10151428" cy="9571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5" y="1631062"/>
            <a:ext cx="11040806" cy="2476914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Mis</a:t>
            </a:r>
            <a:r>
              <a:rPr lang="en-US" b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-matched drug and quantity prescribed (i.e. Ventolin #9gm)</a:t>
            </a:r>
          </a:p>
          <a:p>
            <a:pPr lvl="1"/>
            <a:r>
              <a:rPr lang="en-US" i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Utilize generic names vs trade names (i.e. Albuterol HFA vs Ventolin HFA)</a:t>
            </a:r>
          </a:p>
          <a:p>
            <a:endParaRPr lang="en-US" i="1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>
              <a:latin typeface="Cabrito Cond Book" charset="0"/>
              <a:ea typeface="Cabrito Cond Book" charset="0"/>
              <a:cs typeface="Cabrito Cond Book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4" y="11874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Physician Calls: Tips From </a:t>
            </a:r>
            <a:r>
              <a:rPr lang="en-US" b="1" dirty="0">
                <a:latin typeface="Cabrito Cond" charset="0"/>
                <a:ea typeface="Cabrito Cond" charset="0"/>
                <a:cs typeface="Cabrito Cond" charset="0"/>
              </a:rPr>
              <a:t>A</a:t>
            </a:r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 </a:t>
            </a:r>
            <a:r>
              <a:rPr lang="en-US" b="1" dirty="0">
                <a:latin typeface="Cabrito Cond" charset="0"/>
                <a:ea typeface="Cabrito Cond" charset="0"/>
                <a:cs typeface="Cabrito Cond" charset="0"/>
              </a:rPr>
              <a:t>P</a:t>
            </a:r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harmacist</a:t>
            </a:r>
            <a:endParaRPr lang="en-US" b="1" dirty="0">
              <a:latin typeface="Cabrito Cond" charset="0"/>
              <a:ea typeface="Cabrito Cond" charset="0"/>
              <a:cs typeface="Cabrito Cond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42580" b="7718"/>
          <a:stretch/>
        </p:blipFill>
        <p:spPr>
          <a:xfrm>
            <a:off x="129885" y="5268032"/>
            <a:ext cx="1160060" cy="1285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72" y="5561657"/>
            <a:ext cx="10151428" cy="9571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5" y="1631062"/>
            <a:ext cx="11040806" cy="2940938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Topical preparations requiring area of administration</a:t>
            </a:r>
          </a:p>
          <a:p>
            <a:pPr lvl="1"/>
            <a:r>
              <a:rPr lang="en-US" i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Indicate area in which patient is applying topical medication for multiple package sizes.</a:t>
            </a:r>
          </a:p>
          <a:p>
            <a:pPr lvl="1"/>
            <a:r>
              <a:rPr lang="en-US" i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Insurance requires area of administration to be documented on face of prescription if dispensing a package size larger than the biggest package size available</a:t>
            </a:r>
          </a:p>
          <a:p>
            <a:endParaRPr lang="en-US" i="1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>
              <a:latin typeface="Cabrito Cond Book" charset="0"/>
              <a:ea typeface="Cabrito Cond Book" charset="0"/>
              <a:cs typeface="Cabrito Cond Book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3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4" y="11874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Physician Calls: Tips From </a:t>
            </a:r>
            <a:r>
              <a:rPr lang="en-US" b="1" dirty="0">
                <a:latin typeface="Cabrito Cond" charset="0"/>
                <a:ea typeface="Cabrito Cond" charset="0"/>
                <a:cs typeface="Cabrito Cond" charset="0"/>
              </a:rPr>
              <a:t>A</a:t>
            </a:r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 </a:t>
            </a:r>
            <a:r>
              <a:rPr lang="en-US" b="1" dirty="0">
                <a:latin typeface="Cabrito Cond" charset="0"/>
                <a:ea typeface="Cabrito Cond" charset="0"/>
                <a:cs typeface="Cabrito Cond" charset="0"/>
              </a:rPr>
              <a:t>P</a:t>
            </a:r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harmacist</a:t>
            </a:r>
            <a:endParaRPr lang="en-US" b="1" dirty="0">
              <a:latin typeface="Cabrito Cond" charset="0"/>
              <a:ea typeface="Cabrito Cond" charset="0"/>
              <a:cs typeface="Cabrito Cond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42580" b="7718"/>
          <a:stretch/>
        </p:blipFill>
        <p:spPr>
          <a:xfrm>
            <a:off x="129885" y="5268032"/>
            <a:ext cx="1160060" cy="1285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72" y="5561657"/>
            <a:ext cx="10151428" cy="9571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5" y="1501254"/>
            <a:ext cx="11040806" cy="3179928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Invalid </a:t>
            </a:r>
            <a:r>
              <a:rPr lang="en-US" b="1" dirty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quantity (i.e. topical cream written for #1</a:t>
            </a:r>
            <a:r>
              <a:rPr lang="en-US" b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)</a:t>
            </a:r>
          </a:p>
          <a:p>
            <a:pPr lvl="1"/>
            <a:r>
              <a:rPr lang="en-US" i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Indicate in “Notes” section how many grams (15gm, 30gm, 45gm, etc.)</a:t>
            </a:r>
          </a:p>
          <a:p>
            <a:pPr lvl="1"/>
            <a:r>
              <a:rPr lang="en-US" i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Indicate days supply</a:t>
            </a:r>
          </a:p>
          <a:p>
            <a:endParaRPr lang="en-US" i="1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>
              <a:latin typeface="Cabrito Cond Book" charset="0"/>
              <a:ea typeface="Cabrito Cond Book" charset="0"/>
              <a:cs typeface="Cabrito Cond Book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8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4" y="11874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Physician Calls: Tips From A Pharmacist</a:t>
            </a:r>
            <a:endParaRPr lang="en-US" b="1" dirty="0">
              <a:latin typeface="Cabrito Cond" charset="0"/>
              <a:ea typeface="Cabrito Cond" charset="0"/>
              <a:cs typeface="Cabrito Cond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42580" b="7718"/>
          <a:stretch/>
        </p:blipFill>
        <p:spPr>
          <a:xfrm>
            <a:off x="129885" y="5268032"/>
            <a:ext cx="1160060" cy="1285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72" y="5561657"/>
            <a:ext cx="10151428" cy="9571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5" y="1337437"/>
            <a:ext cx="11040806" cy="4224220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DME Prescriptions</a:t>
            </a:r>
          </a:p>
          <a:p>
            <a:pPr lvl="1"/>
            <a:r>
              <a:rPr lang="en-US" i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Include diagnosis code for any DME prescriptions on the face of the prescription</a:t>
            </a:r>
          </a:p>
          <a:p>
            <a:pPr lvl="1"/>
            <a:r>
              <a:rPr lang="en-US" i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Test strip and lancet prescriptions billed to Medicare B cannot be phoned in (electronic, fax, hardcopy acceptable)</a:t>
            </a:r>
          </a:p>
          <a:p>
            <a:pPr lvl="1"/>
            <a:r>
              <a:rPr lang="en-US" i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Test strip and lancet prescriptions billed to Medicare B must be written for the EXACT quantity dispensed </a:t>
            </a:r>
          </a:p>
          <a:p>
            <a:pPr lvl="1"/>
            <a:r>
              <a:rPr lang="en-US" i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Test strip and lancet prescriptions for “excessive quantities” are valid for 6 months from date written</a:t>
            </a:r>
          </a:p>
          <a:p>
            <a:pPr lvl="2"/>
            <a:r>
              <a:rPr lang="en-US" i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Excessive quantity</a:t>
            </a:r>
          </a:p>
          <a:p>
            <a:pPr lvl="3"/>
            <a:r>
              <a:rPr lang="en-US" i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Non-Insulin Dependent: Testing &gt; QD</a:t>
            </a:r>
          </a:p>
          <a:p>
            <a:pPr lvl="3"/>
            <a:r>
              <a:rPr lang="en-US" i="1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Insulin Dependent: Testing &gt; TID</a:t>
            </a:r>
            <a:endParaRPr lang="en-US" i="1" dirty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i="1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>
              <a:latin typeface="Cabrito Cond Book" charset="0"/>
              <a:ea typeface="Cabrito Cond Book" charset="0"/>
              <a:cs typeface="Cabrito Cond Book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498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5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Objectives</a:t>
            </a:r>
            <a:endParaRPr lang="en-US" b="1" dirty="0">
              <a:latin typeface="Cabrito Cond" charset="0"/>
              <a:ea typeface="Cabrito Cond" charset="0"/>
              <a:cs typeface="Cabrito Con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brito Cond Book" charset="0"/>
                <a:ea typeface="Cabrito Cond Book" charset="0"/>
                <a:cs typeface="Cabrito Cond Book" charset="0"/>
              </a:rPr>
              <a:t>HRM and Beers’ list</a:t>
            </a:r>
          </a:p>
          <a:p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</a:rPr>
              <a:t>A day in the life of a pharmacist</a:t>
            </a:r>
          </a:p>
          <a:p>
            <a:pPr lvl="1"/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</a:rPr>
              <a:t>Typical physician calls</a:t>
            </a:r>
          </a:p>
          <a:p>
            <a:pPr lvl="1"/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</a:rPr>
              <a:t>Insurance problems</a:t>
            </a:r>
            <a:br>
              <a:rPr lang="en-US" dirty="0" smtClean="0">
                <a:latin typeface="Cabrito Cond Book" charset="0"/>
                <a:ea typeface="Cabrito Cond Book" charset="0"/>
                <a:cs typeface="Cabrito Cond Book" charset="0"/>
              </a:rPr>
            </a:br>
            <a:endParaRPr lang="en-US" dirty="0" smtClean="0">
              <a:latin typeface="Cabrito Cond Book" charset="0"/>
              <a:ea typeface="Cabrito Cond Book" charset="0"/>
              <a:cs typeface="Cabrito Cond Book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42580" b="7718"/>
          <a:stretch/>
        </p:blipFill>
        <p:spPr>
          <a:xfrm>
            <a:off x="129885" y="5268032"/>
            <a:ext cx="1160060" cy="1285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72" y="5561657"/>
            <a:ext cx="10151428" cy="95712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1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915" y="218311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Pharmacy 5-star Ratings</a:t>
            </a:r>
            <a:endParaRPr lang="en-US" b="1" dirty="0">
              <a:latin typeface="Cabrito Cond" charset="0"/>
              <a:ea typeface="Cabrito Cond" charset="0"/>
              <a:cs typeface="Cabrito Cond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42580" b="7718"/>
          <a:stretch/>
        </p:blipFill>
        <p:spPr>
          <a:xfrm>
            <a:off x="129885" y="5268032"/>
            <a:ext cx="1160060" cy="1285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72" y="5561657"/>
            <a:ext cx="10151428" cy="9571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063"/>
            <a:ext cx="10515600" cy="4633089"/>
          </a:xfrm>
        </p:spPr>
        <p:txBody>
          <a:bodyPr/>
          <a:lstStyle/>
          <a:p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</a:rPr>
              <a:t>Adherence</a:t>
            </a:r>
          </a:p>
          <a:p>
            <a:pPr lvl="1"/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Diabetes</a:t>
            </a:r>
          </a:p>
          <a:p>
            <a:pPr lvl="1"/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Hypertension</a:t>
            </a:r>
          </a:p>
          <a:p>
            <a:pPr lvl="1"/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Cholesterol</a:t>
            </a:r>
            <a:b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</a:br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Safety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Elderly on HRM</a:t>
            </a:r>
          </a:p>
          <a:p>
            <a:pPr lvl="1"/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Diabetics on Statin</a:t>
            </a:r>
            <a:b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</a:br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CMR (Comprehensive Medication Review)</a:t>
            </a: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>
              <a:latin typeface="Cabrito Cond Book" charset="0"/>
              <a:ea typeface="Cabrito Cond Book" charset="0"/>
              <a:cs typeface="Cabrito Cond Book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915" y="21831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latin typeface="Cabrito Cond" charset="0"/>
                <a:ea typeface="Cabrito Cond" charset="0"/>
                <a:cs typeface="Cabrito Cond" charset="0"/>
              </a:rPr>
              <a:t>Beers Criteria for Potentially Inappropriate Medication Use in Older Adults</a:t>
            </a:r>
            <a:endParaRPr lang="en-US" b="1" i="1" dirty="0">
              <a:latin typeface="Cabrito Cond" charset="0"/>
              <a:ea typeface="Cabrito Cond" charset="0"/>
              <a:cs typeface="Cabrito Cond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42580" b="7718"/>
          <a:stretch/>
        </p:blipFill>
        <p:spPr>
          <a:xfrm>
            <a:off x="129885" y="5268032"/>
            <a:ext cx="1160060" cy="1285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72" y="5561657"/>
            <a:ext cx="10151428" cy="9571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3874"/>
            <a:ext cx="10515600" cy="4633089"/>
          </a:xfrm>
        </p:spPr>
        <p:txBody>
          <a:bodyPr/>
          <a:lstStyle/>
          <a:p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List of potentially inappropriate meds for older adults (excludes hospice and palliative care)</a:t>
            </a:r>
            <a:b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</a:br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Panel of over 13 experts reviewed over 6,700 clinical trials and research studies</a:t>
            </a:r>
          </a:p>
          <a:p>
            <a:endParaRPr lang="en-US" dirty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2015 American Geriatrics Society (AGS) released second update and expanded Beers Criteria</a:t>
            </a: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>
              <a:latin typeface="Cabrito Cond Book" charset="0"/>
              <a:ea typeface="Cabrito Cond Book" charset="0"/>
              <a:cs typeface="Cabrito Cond Book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2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915" y="218311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Examples of HRM in Community Pharmacy Setting &amp; Alternatives</a:t>
            </a:r>
            <a:endParaRPr lang="en-US" b="1" dirty="0">
              <a:latin typeface="Cabrito Cond" charset="0"/>
              <a:ea typeface="Cabrito Cond" charset="0"/>
              <a:cs typeface="Cabrito Cond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42580" b="7718"/>
          <a:stretch/>
        </p:blipFill>
        <p:spPr>
          <a:xfrm>
            <a:off x="129885" y="5268032"/>
            <a:ext cx="1160060" cy="1285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72" y="5561657"/>
            <a:ext cx="10151428" cy="9571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3874"/>
            <a:ext cx="10515600" cy="4633089"/>
          </a:xfrm>
        </p:spPr>
        <p:txBody>
          <a:bodyPr/>
          <a:lstStyle/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>
              <a:latin typeface="Cabrito Cond Book" charset="0"/>
              <a:ea typeface="Cabrito Cond Book" charset="0"/>
              <a:cs typeface="Cabrito Cond Book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149505"/>
              </p:ext>
            </p:extLst>
          </p:nvPr>
        </p:nvGraphicFramePr>
        <p:xfrm>
          <a:off x="1426422" y="1837499"/>
          <a:ext cx="812800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Medication Class/Examples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Possible</a:t>
                      </a:r>
                      <a:r>
                        <a:rPr lang="en-US" baseline="0" dirty="0" smtClean="0"/>
                        <a:t> Alternatives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Tricyclic Antidepressants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amitriptyline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imipramine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SSRIs</a:t>
                      </a:r>
                      <a:endParaRPr lang="en-US" baseline="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citalopram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Sertraline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bupropion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9945" y="4996942"/>
            <a:ext cx="9370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American Geriatrics Society 2015 Beers </a:t>
            </a:r>
            <a:r>
              <a:rPr lang="en-US" sz="1100" dirty="0" smtClean="0">
                <a:latin typeface="Cabrito Cond Book" charset="0"/>
                <a:ea typeface="Cabrito Cond Book" charset="0"/>
                <a:cs typeface="Cabrito Cond Book" charset="0"/>
              </a:rPr>
              <a:t>Criteria Update 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Expert Panel. American Geriatrics </a:t>
            </a:r>
            <a:r>
              <a:rPr lang="en-US" sz="1100" dirty="0" smtClean="0">
                <a:latin typeface="Cabrito Cond Book" charset="0"/>
                <a:ea typeface="Cabrito Cond Book" charset="0"/>
                <a:cs typeface="Cabrito Cond Book" charset="0"/>
              </a:rPr>
              <a:t>Society 2015 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updated Beers criteria for </a:t>
            </a:r>
            <a:r>
              <a:rPr lang="en-US" sz="1100" dirty="0" smtClean="0">
                <a:latin typeface="Cabrito Cond Book" charset="0"/>
                <a:ea typeface="Cabrito Cond Book" charset="0"/>
                <a:cs typeface="Cabrito Cond Book" charset="0"/>
              </a:rPr>
              <a:t>potentially inappropriate 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medication use in older adults. </a:t>
            </a:r>
            <a:r>
              <a:rPr lang="en-US" sz="1100" i="1" dirty="0">
                <a:latin typeface="Cabrito Cond Book" charset="0"/>
                <a:ea typeface="Cabrito Cond Book" charset="0"/>
                <a:cs typeface="Cabrito Cond Book" charset="0"/>
              </a:rPr>
              <a:t>J </a:t>
            </a:r>
            <a:r>
              <a:rPr lang="en-US" sz="1100" i="1" dirty="0" smtClean="0">
                <a:latin typeface="Cabrito Cond Book" charset="0"/>
                <a:ea typeface="Cabrito Cond Book" charset="0"/>
                <a:cs typeface="Cabrito Cond Book" charset="0"/>
              </a:rPr>
              <a:t>Am </a:t>
            </a:r>
            <a:r>
              <a:rPr lang="en-US" sz="1100" i="1" dirty="0" err="1" smtClean="0">
                <a:latin typeface="Cabrito Cond Book" charset="0"/>
                <a:ea typeface="Cabrito Cond Book" charset="0"/>
                <a:cs typeface="Cabrito Cond Book" charset="0"/>
              </a:rPr>
              <a:t>Geriatr</a:t>
            </a:r>
            <a:r>
              <a:rPr lang="en-US" sz="1100" i="1" dirty="0" smtClean="0">
                <a:latin typeface="Cabrito Cond Book" charset="0"/>
                <a:ea typeface="Cabrito Cond Book" charset="0"/>
                <a:cs typeface="Cabrito Cond Book" charset="0"/>
              </a:rPr>
              <a:t> </a:t>
            </a:r>
            <a:r>
              <a:rPr lang="en-US" sz="1100" i="1" dirty="0" err="1">
                <a:latin typeface="Cabrito Cond Book" charset="0"/>
                <a:ea typeface="Cabrito Cond Book" charset="0"/>
                <a:cs typeface="Cabrito Cond Book" charset="0"/>
              </a:rPr>
              <a:t>Soc</a:t>
            </a:r>
            <a:r>
              <a:rPr lang="en-US" sz="1100" i="1" dirty="0">
                <a:latin typeface="Cabrito Cond Book" charset="0"/>
                <a:ea typeface="Cabrito Cond Book" charset="0"/>
                <a:cs typeface="Cabrito Cond Book" charset="0"/>
              </a:rPr>
              <a:t> 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2015 Oct 8. </a:t>
            </a:r>
            <a:r>
              <a:rPr lang="en-US" sz="1100" dirty="0" err="1">
                <a:latin typeface="Cabrito Cond Book" charset="0"/>
                <a:ea typeface="Cabrito Cond Book" charset="0"/>
                <a:cs typeface="Cabrito Cond Book" charset="0"/>
              </a:rPr>
              <a:t>doi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: 10.1111/jgs.13702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4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915" y="218311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Examples of HRM in Community Pharmacy Setting &amp; Alternatives</a:t>
            </a:r>
            <a:endParaRPr lang="en-US" b="1" dirty="0">
              <a:latin typeface="Cabrito Cond" charset="0"/>
              <a:ea typeface="Cabrito Cond" charset="0"/>
              <a:cs typeface="Cabrito Cond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42580" b="7718"/>
          <a:stretch/>
        </p:blipFill>
        <p:spPr>
          <a:xfrm>
            <a:off x="129885" y="5268032"/>
            <a:ext cx="1160060" cy="1285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72" y="5561657"/>
            <a:ext cx="10151428" cy="9571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3874"/>
            <a:ext cx="10515600" cy="4633089"/>
          </a:xfrm>
        </p:spPr>
        <p:txBody>
          <a:bodyPr/>
          <a:lstStyle/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>
              <a:latin typeface="Cabrito Cond Book" charset="0"/>
              <a:ea typeface="Cabrito Cond Book" charset="0"/>
              <a:cs typeface="Cabrito Cond Book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195230"/>
              </p:ext>
            </p:extLst>
          </p:nvPr>
        </p:nvGraphicFramePr>
        <p:xfrm>
          <a:off x="1426422" y="1837499"/>
          <a:ext cx="8128000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Medication Class/Examples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Possible</a:t>
                      </a:r>
                      <a:r>
                        <a:rPr lang="en-US" baseline="0" dirty="0" smtClean="0"/>
                        <a:t> Alternatives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First Generation Antihistamines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Diphenhydramine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Hydroxyzine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Meclizine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Promethazine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Second</a:t>
                      </a:r>
                      <a:r>
                        <a:rPr lang="en-US" baseline="0" dirty="0" smtClean="0"/>
                        <a:t> Generation Antihistamines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Cetirizine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Fexofenadine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err="1" smtClean="0"/>
                        <a:t>loratadine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89945" y="4996942"/>
            <a:ext cx="9370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American Geriatrics Society 2015 Beers </a:t>
            </a:r>
            <a:r>
              <a:rPr lang="en-US" sz="1100" dirty="0" smtClean="0">
                <a:latin typeface="Cabrito Cond Book" charset="0"/>
                <a:ea typeface="Cabrito Cond Book" charset="0"/>
                <a:cs typeface="Cabrito Cond Book" charset="0"/>
              </a:rPr>
              <a:t>Criteria Update 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Expert Panel. American Geriatrics </a:t>
            </a:r>
            <a:r>
              <a:rPr lang="en-US" sz="1100" dirty="0" smtClean="0">
                <a:latin typeface="Cabrito Cond Book" charset="0"/>
                <a:ea typeface="Cabrito Cond Book" charset="0"/>
                <a:cs typeface="Cabrito Cond Book" charset="0"/>
              </a:rPr>
              <a:t>Society 2015 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updated Beers criteria for </a:t>
            </a:r>
            <a:r>
              <a:rPr lang="en-US" sz="1100" dirty="0" smtClean="0">
                <a:latin typeface="Cabrito Cond Book" charset="0"/>
                <a:ea typeface="Cabrito Cond Book" charset="0"/>
                <a:cs typeface="Cabrito Cond Book" charset="0"/>
              </a:rPr>
              <a:t>potentially inappropriate 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medication use in older adults. </a:t>
            </a:r>
            <a:r>
              <a:rPr lang="en-US" sz="1100" i="1" dirty="0">
                <a:latin typeface="Cabrito Cond Book" charset="0"/>
                <a:ea typeface="Cabrito Cond Book" charset="0"/>
                <a:cs typeface="Cabrito Cond Book" charset="0"/>
              </a:rPr>
              <a:t>J </a:t>
            </a:r>
            <a:r>
              <a:rPr lang="en-US" sz="1100" i="1" dirty="0" smtClean="0">
                <a:latin typeface="Cabrito Cond Book" charset="0"/>
                <a:ea typeface="Cabrito Cond Book" charset="0"/>
                <a:cs typeface="Cabrito Cond Book" charset="0"/>
              </a:rPr>
              <a:t>Am </a:t>
            </a:r>
            <a:r>
              <a:rPr lang="en-US" sz="1100" i="1" dirty="0" err="1" smtClean="0">
                <a:latin typeface="Cabrito Cond Book" charset="0"/>
                <a:ea typeface="Cabrito Cond Book" charset="0"/>
                <a:cs typeface="Cabrito Cond Book" charset="0"/>
              </a:rPr>
              <a:t>Geriatr</a:t>
            </a:r>
            <a:r>
              <a:rPr lang="en-US" sz="1100" i="1" dirty="0" smtClean="0">
                <a:latin typeface="Cabrito Cond Book" charset="0"/>
                <a:ea typeface="Cabrito Cond Book" charset="0"/>
                <a:cs typeface="Cabrito Cond Book" charset="0"/>
              </a:rPr>
              <a:t> </a:t>
            </a:r>
            <a:r>
              <a:rPr lang="en-US" sz="1100" i="1" dirty="0" err="1">
                <a:latin typeface="Cabrito Cond Book" charset="0"/>
                <a:ea typeface="Cabrito Cond Book" charset="0"/>
                <a:cs typeface="Cabrito Cond Book" charset="0"/>
              </a:rPr>
              <a:t>Soc</a:t>
            </a:r>
            <a:r>
              <a:rPr lang="en-US" sz="1100" i="1" dirty="0">
                <a:latin typeface="Cabrito Cond Book" charset="0"/>
                <a:ea typeface="Cabrito Cond Book" charset="0"/>
                <a:cs typeface="Cabrito Cond Book" charset="0"/>
              </a:rPr>
              <a:t> 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2015 Oct 8. </a:t>
            </a:r>
            <a:r>
              <a:rPr lang="en-US" sz="1100" dirty="0" err="1">
                <a:latin typeface="Cabrito Cond Book" charset="0"/>
                <a:ea typeface="Cabrito Cond Book" charset="0"/>
                <a:cs typeface="Cabrito Cond Book" charset="0"/>
              </a:rPr>
              <a:t>doi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: 10.1111/jgs.13702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6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915" y="218311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Examples of HRM in Community Pharmacy Setting &amp; Alternatives</a:t>
            </a:r>
            <a:endParaRPr lang="en-US" b="1" dirty="0">
              <a:latin typeface="Cabrito Cond" charset="0"/>
              <a:ea typeface="Cabrito Cond" charset="0"/>
              <a:cs typeface="Cabrito Cond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42580" b="7718"/>
          <a:stretch/>
        </p:blipFill>
        <p:spPr>
          <a:xfrm>
            <a:off x="129885" y="5268032"/>
            <a:ext cx="1160060" cy="1285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72" y="5561657"/>
            <a:ext cx="10151428" cy="9571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3874"/>
            <a:ext cx="10515600" cy="4633089"/>
          </a:xfrm>
        </p:spPr>
        <p:txBody>
          <a:bodyPr/>
          <a:lstStyle/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>
              <a:latin typeface="Cabrito Cond Book" charset="0"/>
              <a:ea typeface="Cabrito Cond Book" charset="0"/>
              <a:cs typeface="Cabrito Cond Book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504874"/>
              </p:ext>
            </p:extLst>
          </p:nvPr>
        </p:nvGraphicFramePr>
        <p:xfrm>
          <a:off x="1426422" y="1837499"/>
          <a:ext cx="812800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Medication Class/Examples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Possible</a:t>
                      </a:r>
                      <a:r>
                        <a:rPr lang="en-US" baseline="0" dirty="0" smtClean="0"/>
                        <a:t> Alternatives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Sleep Aids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zolpidem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err="1" smtClean="0"/>
                        <a:t>eszopiclone</a:t>
                      </a:r>
                      <a:endParaRPr lang="en-US" baseline="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non-medication</a:t>
                      </a:r>
                      <a:r>
                        <a:rPr lang="en-US" baseline="0" dirty="0" smtClean="0"/>
                        <a:t> sleep hygiene techniques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9945" y="4996942"/>
            <a:ext cx="9370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American Geriatrics Society 2015 Beers </a:t>
            </a:r>
            <a:r>
              <a:rPr lang="en-US" sz="1100" dirty="0" smtClean="0">
                <a:latin typeface="Cabrito Cond Book" charset="0"/>
                <a:ea typeface="Cabrito Cond Book" charset="0"/>
                <a:cs typeface="Cabrito Cond Book" charset="0"/>
              </a:rPr>
              <a:t>Criteria Update 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Expert Panel. American Geriatrics </a:t>
            </a:r>
            <a:r>
              <a:rPr lang="en-US" sz="1100" dirty="0" smtClean="0">
                <a:latin typeface="Cabrito Cond Book" charset="0"/>
                <a:ea typeface="Cabrito Cond Book" charset="0"/>
                <a:cs typeface="Cabrito Cond Book" charset="0"/>
              </a:rPr>
              <a:t>Society 2015 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updated Beers criteria for </a:t>
            </a:r>
            <a:r>
              <a:rPr lang="en-US" sz="1100" dirty="0" smtClean="0">
                <a:latin typeface="Cabrito Cond Book" charset="0"/>
                <a:ea typeface="Cabrito Cond Book" charset="0"/>
                <a:cs typeface="Cabrito Cond Book" charset="0"/>
              </a:rPr>
              <a:t>potentially inappropriate 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medication use in older adults. </a:t>
            </a:r>
            <a:r>
              <a:rPr lang="en-US" sz="1100" i="1" dirty="0">
                <a:latin typeface="Cabrito Cond Book" charset="0"/>
                <a:ea typeface="Cabrito Cond Book" charset="0"/>
                <a:cs typeface="Cabrito Cond Book" charset="0"/>
              </a:rPr>
              <a:t>J </a:t>
            </a:r>
            <a:r>
              <a:rPr lang="en-US" sz="1100" i="1" dirty="0" smtClean="0">
                <a:latin typeface="Cabrito Cond Book" charset="0"/>
                <a:ea typeface="Cabrito Cond Book" charset="0"/>
                <a:cs typeface="Cabrito Cond Book" charset="0"/>
              </a:rPr>
              <a:t>Am </a:t>
            </a:r>
            <a:r>
              <a:rPr lang="en-US" sz="1100" i="1" dirty="0" err="1" smtClean="0">
                <a:latin typeface="Cabrito Cond Book" charset="0"/>
                <a:ea typeface="Cabrito Cond Book" charset="0"/>
                <a:cs typeface="Cabrito Cond Book" charset="0"/>
              </a:rPr>
              <a:t>Geriatr</a:t>
            </a:r>
            <a:r>
              <a:rPr lang="en-US" sz="1100" i="1" dirty="0" smtClean="0">
                <a:latin typeface="Cabrito Cond Book" charset="0"/>
                <a:ea typeface="Cabrito Cond Book" charset="0"/>
                <a:cs typeface="Cabrito Cond Book" charset="0"/>
              </a:rPr>
              <a:t> </a:t>
            </a:r>
            <a:r>
              <a:rPr lang="en-US" sz="1100" i="1" dirty="0" err="1">
                <a:latin typeface="Cabrito Cond Book" charset="0"/>
                <a:ea typeface="Cabrito Cond Book" charset="0"/>
                <a:cs typeface="Cabrito Cond Book" charset="0"/>
              </a:rPr>
              <a:t>Soc</a:t>
            </a:r>
            <a:r>
              <a:rPr lang="en-US" sz="1100" i="1" dirty="0">
                <a:latin typeface="Cabrito Cond Book" charset="0"/>
                <a:ea typeface="Cabrito Cond Book" charset="0"/>
                <a:cs typeface="Cabrito Cond Book" charset="0"/>
              </a:rPr>
              <a:t> 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2015 Oct 8. </a:t>
            </a:r>
            <a:r>
              <a:rPr lang="en-US" sz="1100" dirty="0" err="1">
                <a:latin typeface="Cabrito Cond Book" charset="0"/>
                <a:ea typeface="Cabrito Cond Book" charset="0"/>
                <a:cs typeface="Cabrito Cond Book" charset="0"/>
              </a:rPr>
              <a:t>doi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: 10.1111/jgs.13702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7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915" y="218311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Examples of HRM in Community Pharmacy Setting &amp; Alternatives</a:t>
            </a:r>
            <a:endParaRPr lang="en-US" b="1" dirty="0">
              <a:latin typeface="Cabrito Cond" charset="0"/>
              <a:ea typeface="Cabrito Cond" charset="0"/>
              <a:cs typeface="Cabrito Cond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42580" b="7718"/>
          <a:stretch/>
        </p:blipFill>
        <p:spPr>
          <a:xfrm>
            <a:off x="129885" y="5268032"/>
            <a:ext cx="1160060" cy="1285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72" y="5561657"/>
            <a:ext cx="10151428" cy="9571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3874"/>
            <a:ext cx="10515600" cy="4633089"/>
          </a:xfrm>
        </p:spPr>
        <p:txBody>
          <a:bodyPr/>
          <a:lstStyle/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>
              <a:latin typeface="Cabrito Cond Book" charset="0"/>
              <a:ea typeface="Cabrito Cond Book" charset="0"/>
              <a:cs typeface="Cabrito Cond Book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725737"/>
              </p:ext>
            </p:extLst>
          </p:nvPr>
        </p:nvGraphicFramePr>
        <p:xfrm>
          <a:off x="1426422" y="1837499"/>
          <a:ext cx="8127011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301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Medication Class/Examples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Possible</a:t>
                      </a:r>
                      <a:r>
                        <a:rPr lang="en-US" baseline="0" dirty="0" smtClean="0"/>
                        <a:t> Alternatives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Benzodiazepines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alprazolam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lorazepam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diazepam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</a:t>
                      </a:r>
                      <a:r>
                        <a:rPr lang="en-US" baseline="0" dirty="0" smtClean="0"/>
                        <a:t> anxiety: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err="1" smtClean="0"/>
                        <a:t>buspirone</a:t>
                      </a:r>
                      <a:endParaRPr lang="en-US" baseline="0" dirty="0" smtClean="0"/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baseline="0" dirty="0" smtClean="0"/>
                        <a:t>SSRIs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9945" y="4996942"/>
            <a:ext cx="9370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American Geriatrics Society 2015 Beers </a:t>
            </a:r>
            <a:r>
              <a:rPr lang="en-US" sz="1100" dirty="0" smtClean="0">
                <a:latin typeface="Cabrito Cond Book" charset="0"/>
                <a:ea typeface="Cabrito Cond Book" charset="0"/>
                <a:cs typeface="Cabrito Cond Book" charset="0"/>
              </a:rPr>
              <a:t>Criteria Update 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Expert Panel. American Geriatrics </a:t>
            </a:r>
            <a:r>
              <a:rPr lang="en-US" sz="1100" dirty="0" smtClean="0">
                <a:latin typeface="Cabrito Cond Book" charset="0"/>
                <a:ea typeface="Cabrito Cond Book" charset="0"/>
                <a:cs typeface="Cabrito Cond Book" charset="0"/>
              </a:rPr>
              <a:t>Society 2015 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updated Beers criteria for </a:t>
            </a:r>
            <a:r>
              <a:rPr lang="en-US" sz="1100" dirty="0" smtClean="0">
                <a:latin typeface="Cabrito Cond Book" charset="0"/>
                <a:ea typeface="Cabrito Cond Book" charset="0"/>
                <a:cs typeface="Cabrito Cond Book" charset="0"/>
              </a:rPr>
              <a:t>potentially inappropriate 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medication use in older adults. </a:t>
            </a:r>
            <a:r>
              <a:rPr lang="en-US" sz="1100" i="1" dirty="0">
                <a:latin typeface="Cabrito Cond Book" charset="0"/>
                <a:ea typeface="Cabrito Cond Book" charset="0"/>
                <a:cs typeface="Cabrito Cond Book" charset="0"/>
              </a:rPr>
              <a:t>J </a:t>
            </a:r>
            <a:r>
              <a:rPr lang="en-US" sz="1100" i="1" dirty="0" smtClean="0">
                <a:latin typeface="Cabrito Cond Book" charset="0"/>
                <a:ea typeface="Cabrito Cond Book" charset="0"/>
                <a:cs typeface="Cabrito Cond Book" charset="0"/>
              </a:rPr>
              <a:t>Am </a:t>
            </a:r>
            <a:r>
              <a:rPr lang="en-US" sz="1100" i="1" dirty="0" err="1" smtClean="0">
                <a:latin typeface="Cabrito Cond Book" charset="0"/>
                <a:ea typeface="Cabrito Cond Book" charset="0"/>
                <a:cs typeface="Cabrito Cond Book" charset="0"/>
              </a:rPr>
              <a:t>Geriatr</a:t>
            </a:r>
            <a:r>
              <a:rPr lang="en-US" sz="1100" i="1" dirty="0" smtClean="0">
                <a:latin typeface="Cabrito Cond Book" charset="0"/>
                <a:ea typeface="Cabrito Cond Book" charset="0"/>
                <a:cs typeface="Cabrito Cond Book" charset="0"/>
              </a:rPr>
              <a:t> </a:t>
            </a:r>
            <a:r>
              <a:rPr lang="en-US" sz="1100" i="1" dirty="0" err="1">
                <a:latin typeface="Cabrito Cond Book" charset="0"/>
                <a:ea typeface="Cabrito Cond Book" charset="0"/>
                <a:cs typeface="Cabrito Cond Book" charset="0"/>
              </a:rPr>
              <a:t>Soc</a:t>
            </a:r>
            <a:r>
              <a:rPr lang="en-US" sz="1100" i="1" dirty="0">
                <a:latin typeface="Cabrito Cond Book" charset="0"/>
                <a:ea typeface="Cabrito Cond Book" charset="0"/>
                <a:cs typeface="Cabrito Cond Book" charset="0"/>
              </a:rPr>
              <a:t> 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2015 Oct 8. </a:t>
            </a:r>
            <a:r>
              <a:rPr lang="en-US" sz="1100" dirty="0" err="1">
                <a:latin typeface="Cabrito Cond Book" charset="0"/>
                <a:ea typeface="Cabrito Cond Book" charset="0"/>
                <a:cs typeface="Cabrito Cond Book" charset="0"/>
              </a:rPr>
              <a:t>doi</a:t>
            </a:r>
            <a:r>
              <a:rPr lang="en-US" sz="1100" dirty="0">
                <a:latin typeface="Cabrito Cond Book" charset="0"/>
                <a:ea typeface="Cabrito Cond Book" charset="0"/>
                <a:cs typeface="Cabrito Cond Book" charset="0"/>
              </a:rPr>
              <a:t>: 10.1111/jgs.13702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9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915" y="218311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Cabrito Cond" charset="0"/>
                <a:ea typeface="Cabrito Cond" charset="0"/>
                <a:cs typeface="Cabrito Cond" charset="0"/>
              </a:rPr>
              <a:t>Pharmacy-Physician HRM Management</a:t>
            </a:r>
            <a:endParaRPr lang="en-US" b="1" dirty="0">
              <a:latin typeface="Cabrito Cond" charset="0"/>
              <a:ea typeface="Cabrito Cond" charset="0"/>
              <a:cs typeface="Cabrito Cond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42580" b="7718"/>
          <a:stretch/>
        </p:blipFill>
        <p:spPr>
          <a:xfrm>
            <a:off x="129885" y="5268032"/>
            <a:ext cx="1160060" cy="1285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72" y="5561657"/>
            <a:ext cx="10151428" cy="9571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063"/>
            <a:ext cx="10515600" cy="1467671"/>
          </a:xfrm>
        </p:spPr>
        <p:txBody>
          <a:bodyPr/>
          <a:lstStyle/>
          <a:p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Fax or call to physician office when HRM is prescribed</a:t>
            </a:r>
          </a:p>
          <a:p>
            <a:r>
              <a:rPr lang="en-US" dirty="0" smtClean="0">
                <a:latin typeface="Cabrito Cond Book" charset="0"/>
                <a:ea typeface="Cabrito Cond Book" charset="0"/>
                <a:cs typeface="Cabrito Cond Book" charset="0"/>
                <a:sym typeface="Wingdings"/>
              </a:rPr>
              <a:t>Pharmacist suggested alternatives to HRM</a:t>
            </a:r>
          </a:p>
          <a:p>
            <a:endParaRPr lang="en-US" dirty="0" smtClean="0">
              <a:latin typeface="Cabrito Cond Book" charset="0"/>
              <a:ea typeface="Cabrito Cond Book" charset="0"/>
              <a:cs typeface="Cabrito Cond Book" charset="0"/>
              <a:sym typeface="Wingdings"/>
            </a:endParaRPr>
          </a:p>
          <a:p>
            <a:endParaRPr lang="en-US" dirty="0">
              <a:latin typeface="Cabrito Cond Book" charset="0"/>
              <a:ea typeface="Cabrito Cond Book" charset="0"/>
              <a:cs typeface="Cabrito Cond Book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3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42ADFDC8CB1744B090987879CA945B" ma:contentTypeVersion="5" ma:contentTypeDescription="Create a new document." ma:contentTypeScope="" ma:versionID="7fb2843fd19805760bdfee8e3375582d">
  <xsd:schema xmlns:xsd="http://www.w3.org/2001/XMLSchema" xmlns:xs="http://www.w3.org/2001/XMLSchema" xmlns:p="http://schemas.microsoft.com/office/2006/metadata/properties" xmlns:ns2="31b95c69-75fa-464c-a8d5-da2e11898518" xmlns:ns3="aac5d397-1a7d-425f-b502-0a9bac0fc9d4" targetNamespace="http://schemas.microsoft.com/office/2006/metadata/properties" ma:root="true" ma:fieldsID="718cb7d42329e3c669dad39586ef8367" ns2:_="" ns3:_="">
    <xsd:import namespace="31b95c69-75fa-464c-a8d5-da2e11898518"/>
    <xsd:import namespace="aac5d397-1a7d-425f-b502-0a9bac0fc9d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hb2070b46b83439a9bfbe87908376e20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b95c69-75fa-464c-a8d5-da2e118985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description="" ma:hidden="true" ma:list="{0dae6117-a5d5-4e1c-8e6d-9a13e9fc8d20}" ma:internalName="TaxCatchAll" ma:showField="CatchAllData" ma:web="31b95c69-75fa-464c-a8d5-da2e118985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5d397-1a7d-425f-b502-0a9bac0fc9d4" elementFormDefault="qualified">
    <xsd:import namespace="http://schemas.microsoft.com/office/2006/documentManagement/types"/>
    <xsd:import namespace="http://schemas.microsoft.com/office/infopath/2007/PartnerControls"/>
    <xsd:element name="hb2070b46b83439a9bfbe87908376e20" ma:index="11" nillable="true" ma:taxonomy="true" ma:internalName="hb2070b46b83439a9bfbe87908376e20" ma:taxonomyFieldName="Location" ma:displayName="Location" ma:default="" ma:fieldId="{1b2070b4-6b83-439a-9bfb-e87908376e20}" ma:sspId="b3419175-2501-4271-9014-9bfe477c6c85" ma:termSetId="b49f64b3-4722-4336-9a5c-56c326b344d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b95c69-75fa-464c-a8d5-da2e11898518"/>
    <hb2070b46b83439a9bfbe87908376e20 xmlns="aac5d397-1a7d-425f-b502-0a9bac0fc9d4">
      <Terms xmlns="http://schemas.microsoft.com/office/infopath/2007/PartnerControls"/>
    </hb2070b46b83439a9bfbe87908376e20>
  </documentManagement>
</p:properties>
</file>

<file path=customXml/itemProps1.xml><?xml version="1.0" encoding="utf-8"?>
<ds:datastoreItem xmlns:ds="http://schemas.openxmlformats.org/officeDocument/2006/customXml" ds:itemID="{29AB918C-AF8D-4583-8D9A-759F5C6B3C46}"/>
</file>

<file path=customXml/itemProps2.xml><?xml version="1.0" encoding="utf-8"?>
<ds:datastoreItem xmlns:ds="http://schemas.openxmlformats.org/officeDocument/2006/customXml" ds:itemID="{8CBD4E31-2FD3-46CB-89EE-F0ED5FB1A94B}"/>
</file>

<file path=customXml/itemProps3.xml><?xml version="1.0" encoding="utf-8"?>
<ds:datastoreItem xmlns:ds="http://schemas.openxmlformats.org/officeDocument/2006/customXml" ds:itemID="{EE8EA382-EB13-4742-8D33-8DC61792584D}"/>
</file>

<file path=docProps/app.xml><?xml version="1.0" encoding="utf-8"?>
<Properties xmlns="http://schemas.openxmlformats.org/officeDocument/2006/extended-properties" xmlns:vt="http://schemas.openxmlformats.org/officeDocument/2006/docPropsVTypes">
  <TotalTime>3129</TotalTime>
  <Words>828</Words>
  <Application>Microsoft Macintosh PowerPoint</Application>
  <PresentationFormat>Widescreen</PresentationFormat>
  <Paragraphs>136</Paragraphs>
  <Slides>19</Slides>
  <Notes>5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Cabrito Cond</vt:lpstr>
      <vt:lpstr>Cabrito Cond Book</vt:lpstr>
      <vt:lpstr>Calibri</vt:lpstr>
      <vt:lpstr>Calibri Light</vt:lpstr>
      <vt:lpstr>Mangal</vt:lpstr>
      <vt:lpstr>Wingdings</vt:lpstr>
      <vt:lpstr>Arial</vt:lpstr>
      <vt:lpstr>Office Theme</vt:lpstr>
      <vt:lpstr>High Risk Medication Management</vt:lpstr>
      <vt:lpstr>Objectives</vt:lpstr>
      <vt:lpstr>Pharmacy 5-star Ratings</vt:lpstr>
      <vt:lpstr>Beers Criteria for Potentially Inappropriate Medication Use in Older Adults</vt:lpstr>
      <vt:lpstr>Examples of HRM in Community Pharmacy Setting &amp; Alternatives</vt:lpstr>
      <vt:lpstr>Examples of HRM in Community Pharmacy Setting &amp; Alternatives</vt:lpstr>
      <vt:lpstr>Examples of HRM in Community Pharmacy Setting &amp; Alternatives</vt:lpstr>
      <vt:lpstr>Examples of HRM in Community Pharmacy Setting &amp; Alternatives</vt:lpstr>
      <vt:lpstr>Pharmacy-Physician HRM Management</vt:lpstr>
      <vt:lpstr>PowerPoint Presentation</vt:lpstr>
      <vt:lpstr>Questions?</vt:lpstr>
      <vt:lpstr>A Day in the Life of a Pharmacist</vt:lpstr>
      <vt:lpstr>Pharmacy Claims Adjudication Process</vt:lpstr>
      <vt:lpstr>Physician Calls</vt:lpstr>
      <vt:lpstr>Physician Calls: Tips From A Pharmacist</vt:lpstr>
      <vt:lpstr>Physician Calls: Tips From A Pharmacist</vt:lpstr>
      <vt:lpstr>Physician Calls: Tips From A Pharmacist</vt:lpstr>
      <vt:lpstr>Physician Calls: Tips From A Pharmacist</vt:lpstr>
      <vt:lpstr>Physician Calls: Tips From A Pharmacist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Arbles</dc:creator>
  <cp:lastModifiedBy>Megan Arbles</cp:lastModifiedBy>
  <cp:revision>20</cp:revision>
  <dcterms:created xsi:type="dcterms:W3CDTF">2017-03-09T23:55:58Z</dcterms:created>
  <dcterms:modified xsi:type="dcterms:W3CDTF">2017-03-15T08:59:47Z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0x0101000042ADFDC8CB1744B090987879CA945B</vt:lpwstr>
  </property>
</Properties>
</file>